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2"/>
  </p:notesMasterIdLst>
  <p:handoutMasterIdLst>
    <p:handoutMasterId r:id="rId13"/>
  </p:handoutMasterIdLst>
  <p:sldIdLst>
    <p:sldId id="256" r:id="rId2"/>
    <p:sldId id="339" r:id="rId3"/>
    <p:sldId id="341" r:id="rId4"/>
    <p:sldId id="340" r:id="rId5"/>
    <p:sldId id="342" r:id="rId6"/>
    <p:sldId id="343" r:id="rId7"/>
    <p:sldId id="344" r:id="rId8"/>
    <p:sldId id="345" r:id="rId9"/>
    <p:sldId id="346" r:id="rId10"/>
    <p:sldId id="347" r:id="rId11"/>
  </p:sldIdLst>
  <p:sldSz cx="12192000" cy="6858000"/>
  <p:notesSz cx="6858000" cy="9144000"/>
  <p:embeddedFontLs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S PGothic" panose="020B0600070205080204" pitchFamily="34" charset="-128"/>
      <p:regular r:id="rId2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9"/>
            <p14:sldId id="341"/>
            <p14:sldId id="340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356"/>
    <a:srgbClr val="BCCF02"/>
    <a:srgbClr val="9FD6FF"/>
    <a:srgbClr val="000000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33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3204083"/>
            <a:ext cx="80224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Autoencoder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VAE</a:t>
            </a: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kern="1200" dirty="0" smtClean="0">
                <a:solidFill>
                  <a:schemeClr val="bg1">
                    <a:alpha val="8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Steffen Seitz, Marvin Arnold &amp; Markus Fritzsche 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Extra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If</a:t>
            </a:r>
            <a:r>
              <a:rPr lang="de-DE" sz="1400" dirty="0" smtClean="0"/>
              <a:t> time, </a:t>
            </a:r>
            <a:r>
              <a:rPr lang="de-DE" sz="1400" dirty="0" err="1" smtClean="0"/>
              <a:t>train</a:t>
            </a:r>
            <a:r>
              <a:rPr lang="de-DE" sz="1400" dirty="0" smtClean="0"/>
              <a:t> U-Net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cell</a:t>
            </a:r>
            <a:r>
              <a:rPr lang="de-DE" sz="1400" dirty="0" smtClean="0"/>
              <a:t> </a:t>
            </a:r>
            <a:r>
              <a:rPr lang="de-DE" sz="1400" dirty="0" err="1" smtClean="0"/>
              <a:t>segmentation</a:t>
            </a:r>
            <a:r>
              <a:rPr lang="de-DE" sz="1400" dirty="0" smtClean="0"/>
              <a:t> in Uni-Warwick </a:t>
            </a:r>
            <a:r>
              <a:rPr lang="de-DE" sz="1400" dirty="0" err="1" smtClean="0"/>
              <a:t>dataset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7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58" y="1369492"/>
            <a:ext cx="4072537" cy="2233109"/>
          </a:xfrm>
          <a:prstGeom prst="rect">
            <a:avLst/>
          </a:prstGeom>
        </p:spPr>
      </p:pic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Autoencoder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091" y="1106118"/>
            <a:ext cx="627143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Autoencoder</a:t>
            </a:r>
            <a:r>
              <a:rPr lang="en-US" dirty="0" smtClean="0"/>
              <a:t> use a different approach to solve neural network tasks. They usually try to </a:t>
            </a:r>
            <a:r>
              <a:rPr lang="en-US" b="1" dirty="0" smtClean="0"/>
              <a:t>reconstruct</a:t>
            </a:r>
            <a:r>
              <a:rPr lang="en-US" dirty="0" smtClean="0"/>
              <a:t> an e.g. an image through a bottleneck in the architecture. In </a:t>
            </a:r>
            <a:r>
              <a:rPr lang="de-DE" dirty="0" smtClean="0"/>
              <a:t>CNN </a:t>
            </a:r>
            <a:r>
              <a:rPr lang="de-DE" dirty="0" err="1" smtClean="0"/>
              <a:t>based</a:t>
            </a:r>
            <a:r>
              <a:rPr lang="de-DE" dirty="0" smtClean="0"/>
              <a:t> Autoencoders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bottleneck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/>
              <a:t> </a:t>
            </a:r>
            <a:r>
              <a:rPr lang="de-DE" b="1" dirty="0" err="1" smtClean="0"/>
              <a:t>downsampling</a:t>
            </a:r>
            <a:r>
              <a:rPr lang="de-DE" dirty="0" smtClean="0"/>
              <a:t> (</a:t>
            </a:r>
            <a:r>
              <a:rPr lang="de-DE" dirty="0" err="1" smtClean="0"/>
              <a:t>encoder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upsamling</a:t>
            </a:r>
            <a:r>
              <a:rPr lang="de-DE" dirty="0" smtClean="0"/>
              <a:t> /</a:t>
            </a:r>
            <a:r>
              <a:rPr lang="de-DE" b="1" dirty="0" err="1"/>
              <a:t>t</a:t>
            </a:r>
            <a:r>
              <a:rPr lang="de-DE" b="1" dirty="0" err="1" smtClean="0"/>
              <a:t>ransposed</a:t>
            </a:r>
            <a:r>
              <a:rPr lang="de-DE" b="1" dirty="0" smtClean="0"/>
              <a:t> </a:t>
            </a:r>
            <a:r>
              <a:rPr lang="de-DE" b="1" dirty="0" err="1" smtClean="0"/>
              <a:t>convolutions</a:t>
            </a:r>
            <a:r>
              <a:rPr lang="de-DE" b="1" dirty="0" smtClean="0"/>
              <a:t>  </a:t>
            </a:r>
            <a:r>
              <a:rPr lang="de-DE" dirty="0" smtClean="0"/>
              <a:t>(</a:t>
            </a:r>
            <a:r>
              <a:rPr lang="de-DE" dirty="0" err="1" smtClean="0"/>
              <a:t>decoder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"/>
          <a:stretch/>
        </p:blipFill>
        <p:spPr>
          <a:xfrm>
            <a:off x="6167780" y="3446628"/>
            <a:ext cx="5659257" cy="258815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217" y="84388"/>
            <a:ext cx="2719586" cy="193002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46" y="2781619"/>
            <a:ext cx="2653508" cy="2977483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679112" y="3974894"/>
            <a:ext cx="199493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err="1"/>
              <a:t>transposed</a:t>
            </a:r>
            <a:r>
              <a:rPr lang="de-DE" b="1" dirty="0"/>
              <a:t> </a:t>
            </a:r>
            <a:r>
              <a:rPr lang="de-DE" b="1" dirty="0" err="1"/>
              <a:t>convolutions</a:t>
            </a:r>
            <a:r>
              <a:rPr lang="de-DE" b="1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4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Autoencoder 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5"/>
          <a:stretch/>
        </p:blipFill>
        <p:spPr>
          <a:xfrm>
            <a:off x="3708362" y="2163588"/>
            <a:ext cx="5220486" cy="291421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8" y="2550928"/>
            <a:ext cx="3034448" cy="1690487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682610" y="922268"/>
            <a:ext cx="777751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goal here is to receive a </a:t>
            </a:r>
            <a:r>
              <a:rPr lang="en-US" b="1" dirty="0"/>
              <a:t>latent representation </a:t>
            </a:r>
            <a:r>
              <a:rPr lang="en-US" dirty="0"/>
              <a:t>that best </a:t>
            </a:r>
            <a:r>
              <a:rPr lang="en-US" b="1" dirty="0"/>
              <a:t>explains the data</a:t>
            </a:r>
            <a:r>
              <a:rPr lang="en-US" dirty="0"/>
              <a:t>, requiring no supervised training at all! </a:t>
            </a:r>
            <a:r>
              <a:rPr lang="en-US" dirty="0" err="1"/>
              <a:t>Autoencoder</a:t>
            </a:r>
            <a:r>
              <a:rPr lang="en-US" dirty="0"/>
              <a:t> can be built by using </a:t>
            </a:r>
            <a:r>
              <a:rPr lang="en-US" b="1" dirty="0"/>
              <a:t>many Neural Network types</a:t>
            </a:r>
            <a:r>
              <a:rPr lang="en-US" dirty="0"/>
              <a:t>. Here we is one build up with standard Feed Forward Layers (e.g. Sigmoid Neurons)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86" y="591037"/>
            <a:ext cx="2964922" cy="14913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93" y="2766253"/>
            <a:ext cx="2443533" cy="1349054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536088" y="5020231"/>
            <a:ext cx="7076995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data </a:t>
            </a:r>
            <a:r>
              <a:rPr lang="en-US" dirty="0" err="1" smtClean="0"/>
              <a:t>prio</a:t>
            </a:r>
            <a:r>
              <a:rPr lang="en-US" dirty="0" smtClean="0"/>
              <a:t> to the AE doesn’t look nice at all! But </a:t>
            </a:r>
            <a:r>
              <a:rPr lang="en-US" b="1" dirty="0" smtClean="0"/>
              <a:t>after passing </a:t>
            </a:r>
            <a:r>
              <a:rPr lang="en-US" dirty="0" smtClean="0"/>
              <a:t>the </a:t>
            </a:r>
            <a:r>
              <a:rPr lang="en-US" b="1" dirty="0" smtClean="0"/>
              <a:t>encoder</a:t>
            </a:r>
            <a:r>
              <a:rPr lang="en-US" dirty="0" smtClean="0"/>
              <a:t> it is </a:t>
            </a:r>
            <a:r>
              <a:rPr lang="en-US" b="1" dirty="0" smtClean="0"/>
              <a:t>well structured</a:t>
            </a:r>
            <a:r>
              <a:rPr lang="en-US" dirty="0" smtClean="0"/>
              <a:t>! We will replicate those plots in the next exercise. A typical </a:t>
            </a:r>
            <a:r>
              <a:rPr lang="en-US" b="1" dirty="0" smtClean="0"/>
              <a:t>use case </a:t>
            </a:r>
            <a:r>
              <a:rPr lang="en-US" dirty="0" smtClean="0"/>
              <a:t>of an </a:t>
            </a:r>
            <a:r>
              <a:rPr lang="en-US" dirty="0" err="1" smtClean="0"/>
              <a:t>Autoencoder</a:t>
            </a:r>
            <a:r>
              <a:rPr lang="en-US" dirty="0" smtClean="0"/>
              <a:t> is </a:t>
            </a:r>
            <a:r>
              <a:rPr lang="en-US" b="1" dirty="0" err="1" smtClean="0"/>
              <a:t>denoising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04" y="4890376"/>
            <a:ext cx="3955304" cy="106134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025402" y="2246358"/>
            <a:ext cx="228983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t-SNE pre AE encoder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5137062" y="4396953"/>
            <a:ext cx="2573948" cy="3416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t-SNE post AE 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10.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Autoencoder </a:t>
            </a:r>
            <a:r>
              <a:rPr lang="de-DE" sz="1400" dirty="0" err="1" smtClean="0"/>
              <a:t>for</a:t>
            </a:r>
            <a:r>
              <a:rPr lang="de-DE" sz="1400" dirty="0" smtClean="0"/>
              <a:t> MNIST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FashionMNIST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50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err="1" smtClean="0"/>
              <a:t>Variational</a:t>
            </a:r>
            <a:r>
              <a:rPr lang="de-DE" dirty="0" smtClean="0"/>
              <a:t> Autoencoder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874713" y="1162558"/>
            <a:ext cx="112796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Generative</a:t>
            </a:r>
            <a:r>
              <a:rPr lang="en-US" dirty="0" smtClean="0"/>
              <a:t> modeling instead of discriminative! </a:t>
            </a:r>
            <a:r>
              <a:rPr lang="en-US" dirty="0" err="1" smtClean="0"/>
              <a:t>Autoencoder</a:t>
            </a:r>
            <a:r>
              <a:rPr lang="en-US" dirty="0" smtClean="0"/>
              <a:t> is trying to </a:t>
            </a:r>
            <a:r>
              <a:rPr lang="en-US" b="1" dirty="0" smtClean="0"/>
              <a:t>estimate mu </a:t>
            </a:r>
            <a:r>
              <a:rPr lang="en-US" dirty="0" smtClean="0"/>
              <a:t>and </a:t>
            </a:r>
            <a:r>
              <a:rPr lang="en-US" b="1" dirty="0" smtClean="0"/>
              <a:t>sigma</a:t>
            </a:r>
            <a:r>
              <a:rPr lang="en-US" dirty="0" smtClean="0"/>
              <a:t> of a distribution!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7" y="1793987"/>
            <a:ext cx="6488961" cy="30058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32" y="2013363"/>
            <a:ext cx="4130230" cy="256712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819848" y="5209102"/>
            <a:ext cx="1062844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VAE has 2 objectives: The </a:t>
            </a:r>
            <a:r>
              <a:rPr lang="en-US" b="1" dirty="0" smtClean="0"/>
              <a:t>reconstruction</a:t>
            </a:r>
            <a:r>
              <a:rPr lang="en-US" dirty="0" smtClean="0"/>
              <a:t> loss (our standard los</a:t>
            </a:r>
            <a:r>
              <a:rPr lang="en-US" dirty="0" smtClean="0"/>
              <a:t>s) needs to be </a:t>
            </a:r>
            <a:r>
              <a:rPr lang="en-US" b="1" dirty="0" smtClean="0"/>
              <a:t>small</a:t>
            </a:r>
            <a:r>
              <a:rPr lang="en-US" dirty="0" smtClean="0"/>
              <a:t> and the </a:t>
            </a:r>
            <a:r>
              <a:rPr lang="en-US" b="1" dirty="0" smtClean="0"/>
              <a:t>distribution</a:t>
            </a:r>
            <a:r>
              <a:rPr lang="en-US" dirty="0" smtClean="0"/>
              <a:t> of our latent needs to be as </a:t>
            </a:r>
            <a:r>
              <a:rPr lang="en-US" b="1" dirty="0" smtClean="0"/>
              <a:t>close to </a:t>
            </a:r>
            <a:r>
              <a:rPr lang="en-US" dirty="0" smtClean="0"/>
              <a:t>the </a:t>
            </a:r>
            <a:r>
              <a:rPr lang="en-US" b="1" dirty="0" smtClean="0"/>
              <a:t>data</a:t>
            </a:r>
            <a:r>
              <a:rPr lang="en-US" dirty="0" smtClean="0"/>
              <a:t> as possible! The </a:t>
            </a:r>
            <a:r>
              <a:rPr lang="en-US" b="1" dirty="0" smtClean="0"/>
              <a:t>similarity</a:t>
            </a:r>
            <a:r>
              <a:rPr lang="en-US" dirty="0" smtClean="0"/>
              <a:t> of the </a:t>
            </a:r>
            <a:r>
              <a:rPr lang="en-US" b="1" dirty="0" smtClean="0"/>
              <a:t>distributions</a:t>
            </a:r>
            <a:r>
              <a:rPr lang="en-US" dirty="0" smtClean="0"/>
              <a:t> is measured by the </a:t>
            </a:r>
            <a:r>
              <a:rPr lang="en-US" b="1" dirty="0" err="1" smtClean="0"/>
              <a:t>Kulbach</a:t>
            </a:r>
            <a:r>
              <a:rPr lang="en-US" b="1" dirty="0" err="1"/>
              <a:t>-</a:t>
            </a:r>
            <a:r>
              <a:rPr lang="en-US" b="1" dirty="0" err="1" smtClean="0"/>
              <a:t>Leibler</a:t>
            </a:r>
            <a:r>
              <a:rPr lang="en-US" b="1" dirty="0" smtClean="0"/>
              <a:t> Divergence  </a:t>
            </a:r>
            <a:r>
              <a:rPr lang="en-US" dirty="0" smtClean="0"/>
              <a:t>(KL)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636347" y="4633419"/>
            <a:ext cx="2473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/>
              <a:t>KL Divergence</a:t>
            </a:r>
          </a:p>
          <a:p>
            <a:r>
              <a:rPr lang="en-US" sz="1200" b="1" dirty="0" smtClean="0"/>
              <a:t>Similarity</a:t>
            </a:r>
            <a:r>
              <a:rPr lang="en-US" sz="1200" dirty="0" smtClean="0"/>
              <a:t> </a:t>
            </a:r>
            <a:r>
              <a:rPr lang="en-US" sz="1200" dirty="0"/>
              <a:t>of the </a:t>
            </a:r>
            <a:r>
              <a:rPr lang="en-US" sz="1200" b="1" dirty="0" smtClean="0"/>
              <a:t>Distributions</a:t>
            </a:r>
            <a:r>
              <a:rPr lang="en-US" sz="1200" dirty="0" smtClean="0"/>
              <a:t> </a:t>
            </a:r>
            <a:endParaRPr lang="de-DE" sz="1200" dirty="0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10709148" y="3485523"/>
            <a:ext cx="213360" cy="22524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89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err="1" smtClean="0"/>
              <a:t>Variational</a:t>
            </a:r>
            <a:r>
              <a:rPr lang="de-DE" dirty="0" smtClean="0"/>
              <a:t> Autoencoder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err="1" smtClean="0"/>
              <a:t>Reparametrisation</a:t>
            </a:r>
            <a:r>
              <a:rPr lang="de-DE" b="0" dirty="0" smtClean="0"/>
              <a:t> Trick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874713" y="1354659"/>
            <a:ext cx="9222107" cy="457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can’t </a:t>
            </a:r>
            <a:r>
              <a:rPr lang="en-US" dirty="0" err="1" smtClean="0"/>
              <a:t>backprogate</a:t>
            </a:r>
            <a:r>
              <a:rPr lang="en-US" dirty="0" smtClean="0"/>
              <a:t> though this network anymore as we pleased in the past. We need to use the </a:t>
            </a:r>
            <a:r>
              <a:rPr lang="en-US" b="1" dirty="0" err="1" smtClean="0"/>
              <a:t>Reparametrisation</a:t>
            </a:r>
            <a:r>
              <a:rPr lang="en-US" b="1" dirty="0" smtClean="0"/>
              <a:t> Trick </a:t>
            </a:r>
            <a:r>
              <a:rPr lang="en-US" dirty="0" smtClean="0"/>
              <a:t>by </a:t>
            </a:r>
            <a:r>
              <a:rPr lang="en-US" dirty="0" err="1" smtClean="0"/>
              <a:t>Kingma</a:t>
            </a:r>
            <a:r>
              <a:rPr lang="en-US" dirty="0" smtClean="0"/>
              <a:t> to so, because we can’t </a:t>
            </a:r>
            <a:r>
              <a:rPr lang="en-US" dirty="0" err="1" smtClean="0"/>
              <a:t>backprop</a:t>
            </a:r>
            <a:r>
              <a:rPr lang="en-US" dirty="0" smtClean="0"/>
              <a:t> over a sampling process.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trick is to </a:t>
            </a:r>
            <a:r>
              <a:rPr lang="en-US" b="1" dirty="0" smtClean="0"/>
              <a:t>factor out </a:t>
            </a:r>
            <a:r>
              <a:rPr lang="en-US" dirty="0" smtClean="0"/>
              <a:t>the sampling. Just </a:t>
            </a:r>
            <a:r>
              <a:rPr lang="en-US" dirty="0" err="1" smtClean="0"/>
              <a:t>multiplicate</a:t>
            </a:r>
            <a:r>
              <a:rPr lang="en-US" dirty="0" smtClean="0"/>
              <a:t> mu and sigma calculated by the network with a </a:t>
            </a:r>
            <a:r>
              <a:rPr lang="en-US" b="1" dirty="0" smtClean="0"/>
              <a:t>predefined</a:t>
            </a:r>
            <a:r>
              <a:rPr lang="en-US" dirty="0" smtClean="0"/>
              <a:t> (already sampled) image with mu =1 and sigma =0. The sampled image stay’s the same over the hole training process it is a dummy just </a:t>
            </a:r>
            <a:r>
              <a:rPr lang="en-US" b="1" dirty="0" smtClean="0"/>
              <a:t>scaled</a:t>
            </a:r>
            <a:r>
              <a:rPr lang="en-US" dirty="0" smtClean="0"/>
              <a:t> by the </a:t>
            </a:r>
            <a:r>
              <a:rPr lang="en-US" b="1" dirty="0" smtClean="0"/>
              <a:t>mu </a:t>
            </a:r>
            <a:r>
              <a:rPr lang="en-US" dirty="0" smtClean="0"/>
              <a:t>and </a:t>
            </a:r>
            <a:r>
              <a:rPr lang="en-US" b="1" dirty="0" smtClean="0"/>
              <a:t>sigma</a:t>
            </a:r>
            <a:r>
              <a:rPr lang="en-US" dirty="0" smtClean="0"/>
              <a:t> </a:t>
            </a:r>
            <a:r>
              <a:rPr lang="en-US" b="1" dirty="0" smtClean="0"/>
              <a:t>calculated</a:t>
            </a:r>
            <a:r>
              <a:rPr lang="en-US" dirty="0" smtClean="0"/>
              <a:t> by the </a:t>
            </a:r>
            <a:r>
              <a:rPr lang="en-US" b="1" dirty="0" smtClean="0"/>
              <a:t>network</a:t>
            </a:r>
            <a:r>
              <a:rPr lang="en-US" dirty="0" smtClean="0"/>
              <a:t>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28" y="2132146"/>
            <a:ext cx="4149379" cy="22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5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 smtClean="0"/>
              <a:t>11.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err="1" smtClean="0"/>
              <a:t>Variational</a:t>
            </a:r>
            <a:r>
              <a:rPr lang="de-DE" sz="1400" dirty="0" smtClean="0"/>
              <a:t> Autoencoder!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7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Image Segm</a:t>
            </a:r>
            <a:r>
              <a:rPr lang="de-DE" dirty="0" smtClean="0"/>
              <a:t>entation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874713" y="1354659"/>
            <a:ext cx="822051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Today, Autoencoders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gained</a:t>
            </a:r>
            <a:r>
              <a:rPr lang="de-DE" dirty="0" smtClean="0"/>
              <a:t> </a:t>
            </a:r>
            <a:r>
              <a:rPr lang="de-DE" dirty="0" err="1" smtClean="0"/>
              <a:t>popularity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b="1" dirty="0" smtClean="0"/>
              <a:t>Image Segmentation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, </a:t>
            </a:r>
            <a:r>
              <a:rPr lang="de-DE" b="1" dirty="0" err="1" smtClean="0"/>
              <a:t>every</a:t>
            </a:r>
            <a:r>
              <a:rPr lang="de-DE" b="1" dirty="0" smtClean="0"/>
              <a:t> </a:t>
            </a:r>
            <a:r>
              <a:rPr lang="de-DE" b="1" dirty="0" err="1" smtClean="0"/>
              <a:t>pixel</a:t>
            </a:r>
            <a:r>
              <a:rPr lang="de-DE" b="1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b="1" dirty="0" err="1" smtClean="0"/>
              <a:t>labeled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en-US" dirty="0" smtClean="0"/>
              <a:t>a class label, e.g. cow, tree, grass sky or cat. </a:t>
            </a:r>
            <a:r>
              <a:rPr lang="en-US" dirty="0"/>
              <a:t>Thus we do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care</a:t>
            </a:r>
            <a:r>
              <a:rPr lang="en-US" dirty="0"/>
              <a:t> about </a:t>
            </a:r>
            <a:r>
              <a:rPr lang="en-US" b="1" dirty="0"/>
              <a:t>detecting</a:t>
            </a:r>
            <a:r>
              <a:rPr lang="en-US" dirty="0"/>
              <a:t> any object, only about the label of all the pixels of the image.</a:t>
            </a: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2578608"/>
            <a:ext cx="5505120" cy="171673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637" y="447513"/>
            <a:ext cx="2611213" cy="205804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74713" y="4496817"/>
            <a:ext cx="796448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How about we </a:t>
            </a:r>
            <a:r>
              <a:rPr lang="en-US" b="1" dirty="0">
                <a:latin typeface="-apple-system"/>
              </a:rPr>
              <a:t>train</a:t>
            </a:r>
            <a:r>
              <a:rPr lang="en-US" dirty="0">
                <a:latin typeface="-apple-system"/>
              </a:rPr>
              <a:t> a fully convolutional </a:t>
            </a:r>
            <a:r>
              <a:rPr lang="en-US" dirty="0" smtClean="0">
                <a:latin typeface="-apple-system"/>
              </a:rPr>
              <a:t>network (=no MLP layer at the end) </a:t>
            </a:r>
            <a:r>
              <a:rPr lang="en-US" dirty="0">
                <a:latin typeface="-apple-system"/>
              </a:rPr>
              <a:t>to make predictions for each pixel </a:t>
            </a:r>
            <a:r>
              <a:rPr lang="en-US" b="1" dirty="0">
                <a:latin typeface="-apple-system"/>
              </a:rPr>
              <a:t>all at once</a:t>
            </a:r>
            <a:r>
              <a:rPr lang="en-US" dirty="0">
                <a:latin typeface="-apple-system"/>
              </a:rPr>
              <a:t>? </a:t>
            </a:r>
            <a:r>
              <a:rPr lang="en-US" dirty="0" smtClean="0">
                <a:latin typeface="-apple-system"/>
              </a:rPr>
              <a:t>The problem with this approach is that (again) convolutions at the original image resolution will be </a:t>
            </a:r>
            <a:r>
              <a:rPr lang="en-US" b="1" dirty="0" smtClean="0">
                <a:latin typeface="-apple-system"/>
              </a:rPr>
              <a:t>very expensive </a:t>
            </a:r>
            <a:r>
              <a:rPr lang="en-US" dirty="0" smtClean="0">
                <a:latin typeface="-apple-system"/>
              </a:rPr>
              <a:t>and would take a lot of </a:t>
            </a:r>
            <a:r>
              <a:rPr lang="en-US" b="1" dirty="0" smtClean="0">
                <a:latin typeface="-apple-system"/>
              </a:rPr>
              <a:t>memory</a:t>
            </a:r>
            <a:r>
              <a:rPr lang="en-US" dirty="0" smtClean="0">
                <a:latin typeface="-apple-system"/>
              </a:rPr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92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74713" y="346075"/>
            <a:ext cx="5941026" cy="684000"/>
          </a:xfrm>
        </p:spPr>
        <p:txBody>
          <a:bodyPr/>
          <a:lstStyle/>
          <a:p>
            <a:r>
              <a:rPr lang="de-DE" dirty="0" smtClean="0"/>
              <a:t>U-Net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89369" y="1161608"/>
            <a:ext cx="822051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Like an Conv. </a:t>
            </a:r>
            <a:r>
              <a:rPr lang="en-US" dirty="0" err="1" smtClean="0"/>
              <a:t>Autoencoder</a:t>
            </a:r>
            <a:r>
              <a:rPr lang="en-US" dirty="0" smtClean="0"/>
              <a:t> this </a:t>
            </a:r>
            <a:r>
              <a:rPr lang="en-US" dirty="0"/>
              <a:t>architecture consists of a contracting </a:t>
            </a:r>
            <a:r>
              <a:rPr lang="en-US" dirty="0" smtClean="0"/>
              <a:t>path (</a:t>
            </a:r>
            <a:r>
              <a:rPr lang="en-US" b="1" dirty="0" smtClean="0"/>
              <a:t>encoder</a:t>
            </a:r>
            <a:r>
              <a:rPr lang="en-US" dirty="0" smtClean="0"/>
              <a:t>) </a:t>
            </a:r>
            <a:r>
              <a:rPr lang="en-US" dirty="0"/>
              <a:t>to capture context and a symmetric expanding </a:t>
            </a:r>
            <a:r>
              <a:rPr lang="en-US" dirty="0" smtClean="0"/>
              <a:t>path (</a:t>
            </a:r>
            <a:r>
              <a:rPr lang="en-US" b="1" dirty="0" smtClean="0"/>
              <a:t>decoder</a:t>
            </a:r>
            <a:r>
              <a:rPr lang="en-US" dirty="0" smtClean="0"/>
              <a:t>). </a:t>
            </a:r>
            <a:r>
              <a:rPr lang="en-US" dirty="0"/>
              <a:t>There are also </a:t>
            </a:r>
            <a:r>
              <a:rPr lang="en-US" b="1" dirty="0"/>
              <a:t>short-cut</a:t>
            </a:r>
            <a:r>
              <a:rPr lang="en-US" dirty="0"/>
              <a:t> paths which allows the network to propagate context information to higher resolution layers. </a:t>
            </a:r>
            <a:r>
              <a:rPr lang="en-US" dirty="0" smtClean="0"/>
              <a:t>But </a:t>
            </a:r>
            <a:r>
              <a:rPr lang="en-US" b="1" dirty="0" smtClean="0"/>
              <a:t>in contrast </a:t>
            </a:r>
            <a:r>
              <a:rPr lang="en-US" dirty="0" smtClean="0"/>
              <a:t>to the standard AE, </a:t>
            </a:r>
            <a:r>
              <a:rPr lang="en-US" b="1" dirty="0" smtClean="0"/>
              <a:t>U-Net</a:t>
            </a:r>
            <a:r>
              <a:rPr lang="en-US" dirty="0" smtClean="0"/>
              <a:t> uses a </a:t>
            </a:r>
            <a:r>
              <a:rPr lang="en-US" b="1" dirty="0" smtClean="0"/>
              <a:t>supervised</a:t>
            </a:r>
            <a:r>
              <a:rPr lang="en-US" dirty="0" smtClean="0"/>
              <a:t> mapping. The </a:t>
            </a:r>
            <a:r>
              <a:rPr lang="en-US" dirty="0"/>
              <a:t>shape gives this network its U-Net name.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637" y="447513"/>
            <a:ext cx="2611213" cy="205804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2852928"/>
            <a:ext cx="6166264" cy="3052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883" y="2927745"/>
            <a:ext cx="2653508" cy="297748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9893589" y="3919852"/>
            <a:ext cx="199493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err="1"/>
              <a:t>transposed</a:t>
            </a:r>
            <a:r>
              <a:rPr lang="de-DE" b="1" dirty="0"/>
              <a:t> </a:t>
            </a:r>
            <a:r>
              <a:rPr lang="de-DE" b="1" dirty="0" err="1"/>
              <a:t>convolutions</a:t>
            </a:r>
            <a:r>
              <a:rPr lang="de-DE" b="1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63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495</Words>
  <Application>Microsoft Office PowerPoint</Application>
  <PresentationFormat>Breitbild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Open Sans</vt:lpstr>
      <vt:lpstr>Symbol</vt:lpstr>
      <vt:lpstr>Wingdings</vt:lpstr>
      <vt:lpstr>Calibri</vt:lpstr>
      <vt:lpstr>MS PGothic</vt:lpstr>
      <vt:lpstr>-apple-system</vt:lpstr>
      <vt:lpstr>TUD_2018_16zu9</vt:lpstr>
      <vt:lpstr>PowerPoint-Präsentation</vt:lpstr>
      <vt:lpstr>Autoencoder</vt:lpstr>
      <vt:lpstr>Autoencoder </vt:lpstr>
      <vt:lpstr>10. Exercise Let‘s train our first Autoencoder for MNIST and FashionMNIST!  </vt:lpstr>
      <vt:lpstr>Variational Autoencoder </vt:lpstr>
      <vt:lpstr>Variational Autoencoder  Reparametrisation Trick</vt:lpstr>
      <vt:lpstr>11. Exercise Let‘s train our first Variational Autoencoder!  </vt:lpstr>
      <vt:lpstr>Image Segmentation</vt:lpstr>
      <vt:lpstr>U-Net</vt:lpstr>
      <vt:lpstr>Extra If time, train U-Net for cell segmentation in Uni-Warwick dataset!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433</cp:revision>
  <dcterms:created xsi:type="dcterms:W3CDTF">2018-06-15T09:17:35Z</dcterms:created>
  <dcterms:modified xsi:type="dcterms:W3CDTF">2020-10-18T23:19:38Z</dcterms:modified>
</cp:coreProperties>
</file>